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58" r:id="rId4"/>
    <p:sldId id="328" r:id="rId5"/>
    <p:sldId id="285" r:id="rId6"/>
    <p:sldId id="331" r:id="rId7"/>
    <p:sldId id="332" r:id="rId8"/>
    <p:sldId id="330" r:id="rId9"/>
    <p:sldId id="333" r:id="rId10"/>
    <p:sldId id="329" r:id="rId11"/>
    <p:sldId id="315" r:id="rId12"/>
    <p:sldId id="320" r:id="rId13"/>
    <p:sldId id="313" r:id="rId14"/>
    <p:sldId id="322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33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151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E653A-93BD-4242-A6C0-E355BC89BE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1B4BC-A28C-493E-A39E-9F9DD7FC7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70CE5-153D-405F-B688-18F802DD2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AD2C7-7A7F-4F4C-9052-9EAF7C257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0D094-72EE-4FBD-B235-8A29748DF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33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7E251-C877-4867-B30F-DF89275DD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CDB8B2-CAE2-4A3C-88CE-EF4789A2C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4B5A0-B539-4E92-84C6-9939812F6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01CE9-3764-4EE5-97FD-081E9F5A6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D8957-5C05-4A73-BCDF-AA4CD6F0A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305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7E8AA1-2488-403F-8F53-D1B1D984C3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CAA7EE-6A62-4F27-9DEE-18B5E0B2A0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096D5-839E-4BED-96A4-571868BB5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60FF7-C373-41D0-A6B8-A6AB58D60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06E37-E213-4040-977C-E6FC50796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93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65529-471E-4EBB-87B1-16ED87167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795F7-BEA6-4841-8B3D-92A1BA779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6F285-5FFA-43A0-8649-ED3848620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1B481-C74F-42F3-B55A-1B0BDEE5D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5DFB1-06C9-4E6D-8D2D-8BB79D380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65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55B89-A91B-4B00-8A66-A4AF9D2EC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E04E8-ADB8-4E16-8E66-AD2678981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6621F-9E11-4E57-A9A8-B1CFB19C6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438F4-8D2A-4F14-A92D-FF22DC866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E3D01-864B-4C2D-AF86-5C92021FB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94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B879C-4DE6-447E-8312-C31780CAE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B1C14-3FBE-400F-8AF9-FA0613F136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B47D5-27E5-4A87-8495-1FC9586538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6CEE49-0C9B-4DBE-8C21-4C93C05C1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C635F-E7E0-4D68-B0C5-151574191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F905F-0DC8-46BB-8FE5-245F04570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56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75A1-E94E-4A7A-BFDE-C9CA740AA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13776-7D9E-4551-BA54-A90C1B869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E48658-01DF-4CEB-B68E-F6D789156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E6362F-2F43-4515-AF19-9A7ADD8682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A08CE-390E-4FC3-8147-CE5B82E87F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02438A-3FBA-4DA7-B0D2-8568A8C61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F9EC4F-FE35-4B77-A89C-DD9EE5B4C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652687-6F31-4EAE-AC51-B1F79AE04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03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FAA91-03DD-4CAF-BED2-BDCFFF282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F4AB41-C75C-4606-B3FB-426E68545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1435B7-BAAA-4A7B-9C8D-627C8329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B36E2-76EC-4741-999E-AFB4E7B8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8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A0D45B-F5DC-4CEB-9F3A-177FD997A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C79578-B92D-4833-A910-4AF9C82D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393EA-7F06-4B58-8777-0EA5F9FDB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97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F431-84FD-4ACF-993F-8472A450A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5EA0E-EE52-4B57-84E5-1D8AFE617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1018C4-F224-4470-948C-54BEA662A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8462F-371B-438B-88B8-939165104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1E3FA-4165-471B-B527-CF020B5F3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6AFA6C-7414-4528-9BF8-22C0F0D0E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5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3C73-D570-4F52-814A-4089C003A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BDC27-7762-42C6-9B15-A8E8C5E85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5E04E6-63D7-4E19-BDE5-2B789D61B5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F7E927-03F8-4B62-A407-AF77D0609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A475A-E127-45D4-8DEC-38753DFC6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E939A-04AE-4B12-97C1-5BEE1CFA8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769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721751-67E6-4708-9517-752D807AC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DF4C8-C7B3-428E-8F79-71DEB39A9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BF85D-2472-49D9-BD7E-444138D10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E7D09-E571-41B4-B328-15331B02EA03}" type="datetimeFigureOut">
              <a:rPr lang="en-US" smtClean="0"/>
              <a:t>25-Jan-25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50175-EE55-4815-B2B6-33EB4A9C7E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11C23-832D-4681-8C28-1C24A091D3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CC86B-835E-4240-9BFE-246F9B73F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76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FB1B949-3E16-427D-98BB-2B56E0B80726}"/>
              </a:ext>
            </a:extLst>
          </p:cNvPr>
          <p:cNvSpPr/>
          <p:nvPr/>
        </p:nvSpPr>
        <p:spPr>
          <a:xfrm>
            <a:off x="-285266" y="2360669"/>
            <a:ext cx="4812236" cy="4403757"/>
          </a:xfrm>
          <a:custGeom>
            <a:avLst/>
            <a:gdLst>
              <a:gd name="connsiteX0" fmla="*/ 0 w 4812236"/>
              <a:gd name="connsiteY0" fmla="*/ 0 h 4403757"/>
              <a:gd name="connsiteX1" fmla="*/ 4812236 w 4812236"/>
              <a:gd name="connsiteY1" fmla="*/ 4403757 h 4403757"/>
              <a:gd name="connsiteX2" fmla="*/ 0 w 4812236"/>
              <a:gd name="connsiteY2" fmla="*/ 4403757 h 440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12236" h="4403757">
                <a:moveTo>
                  <a:pt x="0" y="0"/>
                </a:moveTo>
                <a:lnTo>
                  <a:pt x="4812236" y="4403757"/>
                </a:lnTo>
                <a:lnTo>
                  <a:pt x="0" y="4403757"/>
                </a:lnTo>
                <a:close/>
              </a:path>
            </a:pathLst>
          </a:custGeom>
          <a:noFill/>
          <a:ln w="28575">
            <a:solidFill>
              <a:srgbClr val="3838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07AB10F-D2DE-4827-AAE6-0A890BCFFA09}"/>
              </a:ext>
            </a:extLst>
          </p:cNvPr>
          <p:cNvSpPr/>
          <p:nvPr/>
        </p:nvSpPr>
        <p:spPr>
          <a:xfrm>
            <a:off x="-568778" y="2552628"/>
            <a:ext cx="4812236" cy="4403757"/>
          </a:xfrm>
          <a:custGeom>
            <a:avLst/>
            <a:gdLst>
              <a:gd name="connsiteX0" fmla="*/ 0 w 4812236"/>
              <a:gd name="connsiteY0" fmla="*/ 0 h 4403757"/>
              <a:gd name="connsiteX1" fmla="*/ 4812236 w 4812236"/>
              <a:gd name="connsiteY1" fmla="*/ 4403757 h 4403757"/>
              <a:gd name="connsiteX2" fmla="*/ 0 w 4812236"/>
              <a:gd name="connsiteY2" fmla="*/ 4403757 h 440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12236" h="4403757">
                <a:moveTo>
                  <a:pt x="0" y="0"/>
                </a:moveTo>
                <a:lnTo>
                  <a:pt x="4812236" y="4403757"/>
                </a:lnTo>
                <a:lnTo>
                  <a:pt x="0" y="4403757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C26E0E0-C815-471C-8534-1CA5CD53DCF0}"/>
              </a:ext>
            </a:extLst>
          </p:cNvPr>
          <p:cNvSpPr/>
          <p:nvPr/>
        </p:nvSpPr>
        <p:spPr>
          <a:xfrm>
            <a:off x="3297088" y="2243425"/>
            <a:ext cx="8981954" cy="5759532"/>
          </a:xfrm>
          <a:custGeom>
            <a:avLst/>
            <a:gdLst>
              <a:gd name="connsiteX0" fmla="*/ 6293767 w 8981954"/>
              <a:gd name="connsiteY0" fmla="*/ 0 h 5759532"/>
              <a:gd name="connsiteX1" fmla="*/ 8981954 w 8981954"/>
              <a:gd name="connsiteY1" fmla="*/ 2460005 h 5759532"/>
              <a:gd name="connsiteX2" fmla="*/ 8981954 w 8981954"/>
              <a:gd name="connsiteY2" fmla="*/ 5759532 h 5759532"/>
              <a:gd name="connsiteX3" fmla="*/ 0 w 8981954"/>
              <a:gd name="connsiteY3" fmla="*/ 5759532 h 5759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81954" h="5759532">
                <a:moveTo>
                  <a:pt x="6293767" y="0"/>
                </a:moveTo>
                <a:lnTo>
                  <a:pt x="8981954" y="2460005"/>
                </a:lnTo>
                <a:lnTo>
                  <a:pt x="8981954" y="5759532"/>
                </a:lnTo>
                <a:lnTo>
                  <a:pt x="0" y="5759532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384AF5-D65F-41CF-AEF0-89401D45F136}"/>
              </a:ext>
            </a:extLst>
          </p:cNvPr>
          <p:cNvSpPr txBox="1"/>
          <p:nvPr/>
        </p:nvSpPr>
        <p:spPr>
          <a:xfrm>
            <a:off x="466444" y="396235"/>
            <a:ext cx="8981953" cy="1251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b="1" i="0" dirty="0">
                <a:solidFill>
                  <a:srgbClr val="0D0D0D"/>
                </a:solidFill>
                <a:effectLst/>
              </a:rPr>
              <a:t>"</a:t>
            </a:r>
            <a:r>
              <a:rPr lang="en-US" sz="3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MarketMaven</a:t>
            </a:r>
            <a:r>
              <a:rPr lang="en-US" sz="3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- 3D Shopping Market Visualization with OpenGL</a:t>
            </a:r>
            <a:r>
              <a:rPr lang="en-US" sz="3600" b="1" i="0" dirty="0">
                <a:solidFill>
                  <a:srgbClr val="0D0D0D"/>
                </a:solidFill>
                <a:effectLst/>
              </a:rPr>
              <a:t>"</a:t>
            </a:r>
            <a:endParaRPr lang="en-US" sz="36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90BFAE-63C8-4D92-A8BC-504E8705452F}"/>
              </a:ext>
            </a:extLst>
          </p:cNvPr>
          <p:cNvSpPr txBox="1"/>
          <p:nvPr/>
        </p:nvSpPr>
        <p:spPr>
          <a:xfrm>
            <a:off x="8567521" y="4236849"/>
            <a:ext cx="1895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  <a:latin typeface="League Spartan" pitchFamily="2" charset="0"/>
              </a:rPr>
              <a:t>Presented By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2738BA-2072-4190-ADEE-EA5C129FC6C9}"/>
              </a:ext>
            </a:extLst>
          </p:cNvPr>
          <p:cNvSpPr txBox="1"/>
          <p:nvPr/>
        </p:nvSpPr>
        <p:spPr>
          <a:xfrm>
            <a:off x="7788065" y="4850256"/>
            <a:ext cx="3686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League Spartan" pitchFamily="2" charset="0"/>
              </a:rPr>
              <a:t>Swaraj Chandra Biswas</a:t>
            </a:r>
          </a:p>
          <a:p>
            <a:pPr algn="ctr"/>
            <a:r>
              <a:rPr lang="en-US" sz="2000" b="1" dirty="0">
                <a:solidFill>
                  <a:srgbClr val="FFFFFF"/>
                </a:solidFill>
                <a:latin typeface="League Spartan" pitchFamily="2" charset="0"/>
              </a:rPr>
              <a:t>Roll: 1907069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0ED40B-0D27-45BE-8990-2925F59DCC9B}"/>
              </a:ext>
            </a:extLst>
          </p:cNvPr>
          <p:cNvSpPr txBox="1"/>
          <p:nvPr/>
        </p:nvSpPr>
        <p:spPr>
          <a:xfrm>
            <a:off x="7244731" y="4792992"/>
            <a:ext cx="1514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FFFF"/>
                </a:solidFill>
                <a:latin typeface="Elephant" panose="02020904090505020303" pitchFamily="18" charset="0"/>
              </a:rPr>
              <a:t>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47983C-4F85-4CD0-BBBF-0C2271A988A2}"/>
              </a:ext>
            </a:extLst>
          </p:cNvPr>
          <p:cNvSpPr txBox="1"/>
          <p:nvPr/>
        </p:nvSpPr>
        <p:spPr>
          <a:xfrm>
            <a:off x="10503099" y="4797672"/>
            <a:ext cx="1514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FFFFFF"/>
                </a:solidFill>
                <a:latin typeface="Elephant" panose="02020904090505020303" pitchFamily="18" charset="0"/>
              </a:rPr>
              <a:t>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990240-00F2-4631-9FAB-61CC8A272EC2}"/>
              </a:ext>
            </a:extLst>
          </p:cNvPr>
          <p:cNvSpPr txBox="1"/>
          <p:nvPr/>
        </p:nvSpPr>
        <p:spPr>
          <a:xfrm>
            <a:off x="4413906" y="5661147"/>
            <a:ext cx="7585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FFFFFF"/>
                </a:solidFill>
                <a:latin typeface="League Spartan" pitchFamily="2" charset="0"/>
              </a:rPr>
              <a:t>Khulna University of Engineering &amp; Technology, Khulna</a:t>
            </a:r>
          </a:p>
          <a:p>
            <a:pPr algn="r"/>
            <a:r>
              <a:rPr lang="en-US" sz="1600" dirty="0">
                <a:solidFill>
                  <a:srgbClr val="FFFFFF"/>
                </a:solidFill>
                <a:latin typeface="League Spartan" pitchFamily="2" charset="0"/>
              </a:rPr>
              <a:t>Department of Computer Science and Engineering</a:t>
            </a:r>
          </a:p>
        </p:txBody>
      </p:sp>
      <p:pic>
        <p:nvPicPr>
          <p:cNvPr id="14" name="Picture 2" descr="undefined">
            <a:extLst>
              <a:ext uri="{FF2B5EF4-FFF2-40B4-BE49-F238E27FC236}">
                <a16:creationId xmlns:a16="http://schemas.microsoft.com/office/drawing/2014/main" id="{CF908D1C-81D2-4254-A4A5-7706E6BC8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553" y="5639807"/>
            <a:ext cx="502297" cy="57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E86151D-0A34-CAF5-836B-2584CA7D815B}"/>
              </a:ext>
            </a:extLst>
          </p:cNvPr>
          <p:cNvSpPr txBox="1"/>
          <p:nvPr/>
        </p:nvSpPr>
        <p:spPr>
          <a:xfrm>
            <a:off x="3687982" y="2497050"/>
            <a:ext cx="2194833" cy="4001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Course: CSE 4208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488636-2013-859D-5C8E-7E6F3BA1A6B6}"/>
              </a:ext>
            </a:extLst>
          </p:cNvPr>
          <p:cNvSpPr txBox="1"/>
          <p:nvPr/>
        </p:nvSpPr>
        <p:spPr>
          <a:xfrm>
            <a:off x="2237006" y="3028890"/>
            <a:ext cx="5367751" cy="4001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    Course Title: Computer Graphic Laboratory</a:t>
            </a:r>
          </a:p>
        </p:txBody>
      </p:sp>
    </p:spTree>
    <p:extLst>
      <p:ext uri="{BB962C8B-B14F-4D97-AF65-F5344CB8AC3E}">
        <p14:creationId xmlns:p14="http://schemas.microsoft.com/office/powerpoint/2010/main" val="2624122397"/>
      </p:ext>
    </p:extLst>
  </p:cSld>
  <p:clrMapOvr>
    <a:masterClrMapping/>
  </p:clrMapOvr>
  <p:transition spd="med" advTm="19602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F3D1FCF6-B6E6-4103-90B3-19F6CE8DB3CC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A705F-5DC8-42F8-8C76-C978C7066E2A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11 ]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D54221-1DD3-4A79-87A5-962555071050}"/>
              </a:ext>
            </a:extLst>
          </p:cNvPr>
          <p:cNvSpPr txBox="1"/>
          <p:nvPr/>
        </p:nvSpPr>
        <p:spPr>
          <a:xfrm>
            <a:off x="320655" y="319037"/>
            <a:ext cx="11396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idact Gothic" panose="00000500000000000000" pitchFamily="2" charset="0"/>
                <a:cs typeface="Times New Roman" panose="02020603050405020304" pitchFamily="18" charset="0"/>
              </a:rPr>
              <a:t>Output Ambient Light Off/On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A5425C-8E82-4BBC-8968-0A6290038FA7}"/>
              </a:ext>
            </a:extLst>
          </p:cNvPr>
          <p:cNvCxnSpPr>
            <a:cxnSpLocks/>
          </p:cNvCxnSpPr>
          <p:nvPr/>
        </p:nvCxnSpPr>
        <p:spPr>
          <a:xfrm>
            <a:off x="398354" y="876460"/>
            <a:ext cx="968188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2837372-6F6E-BE5A-B976-EFC72ADB8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89" y="1269179"/>
            <a:ext cx="6245629" cy="42011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5E6158-EA69-F6A4-9D87-7CF25182F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617" y="1269179"/>
            <a:ext cx="5679383" cy="42011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59F01E-1CA1-9C3F-DCDC-779CCBC9C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0702" y="1318186"/>
            <a:ext cx="74130" cy="31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35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916"/>
    </mc:Choice>
    <mc:Fallback xmlns="">
      <p:transition spd="slow" advTm="17291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1A88FA2B-2FD8-4BDD-A778-C069093C192B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00B55-76DF-4DAA-BFEB-AB0378927CBB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12  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1A3447-A89C-4672-A620-3801A132F24B}"/>
              </a:ext>
            </a:extLst>
          </p:cNvPr>
          <p:cNvSpPr txBox="1"/>
          <p:nvPr/>
        </p:nvSpPr>
        <p:spPr>
          <a:xfrm>
            <a:off x="594672" y="313969"/>
            <a:ext cx="94441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Didact Gothic" panose="00000500000000000000" pitchFamily="2" charset="0"/>
                <a:cs typeface="Times New Roman" panose="02020603050405020304" pitchFamily="18" charset="0"/>
              </a:rPr>
              <a:t>Output Diffuse Light 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097E5D-FCFC-4663-9BA4-D4C4D1EEFCA7}"/>
              </a:ext>
            </a:extLst>
          </p:cNvPr>
          <p:cNvCxnSpPr>
            <a:cxnSpLocks/>
          </p:cNvCxnSpPr>
          <p:nvPr/>
        </p:nvCxnSpPr>
        <p:spPr>
          <a:xfrm>
            <a:off x="682140" y="1052269"/>
            <a:ext cx="878212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259ECF9-996E-D8BC-3832-252E2930E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352" y="1541782"/>
            <a:ext cx="7596554" cy="404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67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2"/>
    </mc:Choice>
    <mc:Fallback xmlns="">
      <p:transition spd="slow" advTm="792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1A88FA2B-2FD8-4BDD-A778-C069093C192B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00B55-76DF-4DAA-BFEB-AB0378927CBB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13  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1A3447-A89C-4672-A620-3801A132F24B}"/>
              </a:ext>
            </a:extLst>
          </p:cNvPr>
          <p:cNvSpPr txBox="1"/>
          <p:nvPr/>
        </p:nvSpPr>
        <p:spPr>
          <a:xfrm>
            <a:off x="594672" y="313969"/>
            <a:ext cx="81803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Output Specular Light Off/On</a:t>
            </a:r>
            <a:r>
              <a:rPr lang="en-US" sz="4400" dirty="0"/>
              <a:t>:</a:t>
            </a:r>
            <a:endParaRPr lang="en-US" sz="4400" b="1" dirty="0">
              <a:latin typeface="Didact Gothic" panose="00000500000000000000" pitchFamily="2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097E5D-FCFC-4663-9BA4-D4C4D1EEFCA7}"/>
              </a:ext>
            </a:extLst>
          </p:cNvPr>
          <p:cNvCxnSpPr>
            <a:cxnSpLocks/>
          </p:cNvCxnSpPr>
          <p:nvPr/>
        </p:nvCxnSpPr>
        <p:spPr>
          <a:xfrm>
            <a:off x="682140" y="1052269"/>
            <a:ext cx="878212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C1B0FEF-9BAE-59B1-3868-483CD9235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40" y="1427144"/>
            <a:ext cx="5553340" cy="32731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C97DA1-A192-1194-0936-D6C8F4F614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323" y="1427144"/>
            <a:ext cx="5553340" cy="33496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5337B7-D5B0-D58E-CC48-1A1EC70AE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6431" y="1427144"/>
            <a:ext cx="66315" cy="27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2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"/>
    </mc:Choice>
    <mc:Fallback xmlns="">
      <p:transition spd="slow" advTm="32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1A88FA2B-2FD8-4BDD-A778-C069093C192B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00B55-76DF-4DAA-BFEB-AB0378927CBB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14  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1A3447-A89C-4672-A620-3801A132F24B}"/>
              </a:ext>
            </a:extLst>
          </p:cNvPr>
          <p:cNvSpPr txBox="1"/>
          <p:nvPr/>
        </p:nvSpPr>
        <p:spPr>
          <a:xfrm>
            <a:off x="594672" y="313969"/>
            <a:ext cx="73613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Project Video</a:t>
            </a:r>
            <a:r>
              <a:rPr lang="en-US" sz="4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Presentation </a:t>
            </a:r>
            <a:r>
              <a:rPr lang="en-US" sz="4400" dirty="0"/>
              <a:t>:</a:t>
            </a:r>
            <a:endParaRPr lang="en-US" sz="4400" b="1" dirty="0">
              <a:latin typeface="Didact Gothic" panose="00000500000000000000" pitchFamily="2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097E5D-FCFC-4663-9BA4-D4C4D1EEFCA7}"/>
              </a:ext>
            </a:extLst>
          </p:cNvPr>
          <p:cNvCxnSpPr>
            <a:cxnSpLocks/>
          </p:cNvCxnSpPr>
          <p:nvPr/>
        </p:nvCxnSpPr>
        <p:spPr>
          <a:xfrm>
            <a:off x="682140" y="1052269"/>
            <a:ext cx="878212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CG lab">
            <a:hlinkClick r:id="" action="ppaction://media"/>
            <a:extLst>
              <a:ext uri="{FF2B5EF4-FFF2-40B4-BE49-F238E27FC236}">
                <a16:creationId xmlns:a16="http://schemas.microsoft.com/office/drawing/2014/main" id="{6D29B1FF-9382-7A55-8AF7-7CD5E45BD2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6378" y="1083410"/>
            <a:ext cx="8018585" cy="56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0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9"/>
    </mc:Choice>
    <mc:Fallback xmlns="">
      <p:transition spd="slow" advTm="1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6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F3D1FCF6-B6E6-4103-90B3-19F6CE8DB3CC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A705F-5DC8-42F8-8C76-C978C7066E2A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15 ]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D54221-1DD3-4A79-87A5-962555071050}"/>
              </a:ext>
            </a:extLst>
          </p:cNvPr>
          <p:cNvSpPr txBox="1"/>
          <p:nvPr/>
        </p:nvSpPr>
        <p:spPr>
          <a:xfrm>
            <a:off x="320655" y="319037"/>
            <a:ext cx="11396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Functional Description of Keys</a:t>
            </a:r>
            <a:endParaRPr lang="en-US" sz="3200" b="1" dirty="0">
              <a:latin typeface="Didact Gothic" panose="00000500000000000000" pitchFamily="2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A5425C-8E82-4BBC-8968-0A6290038FA7}"/>
              </a:ext>
            </a:extLst>
          </p:cNvPr>
          <p:cNvCxnSpPr>
            <a:cxnSpLocks/>
          </p:cNvCxnSpPr>
          <p:nvPr/>
        </p:nvCxnSpPr>
        <p:spPr>
          <a:xfrm>
            <a:off x="398354" y="876460"/>
            <a:ext cx="968188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92E0758-AC1C-0C4D-D03D-42AA75E4B5C4}"/>
              </a:ext>
            </a:extLst>
          </p:cNvPr>
          <p:cNvSpPr txBox="1"/>
          <p:nvPr/>
        </p:nvSpPr>
        <p:spPr>
          <a:xfrm>
            <a:off x="1096107" y="1865915"/>
            <a:ext cx="3636314" cy="4224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Controls</a:t>
            </a:r>
            <a:endParaRPr lang="en-GB" dirty="0">
              <a:solidFill>
                <a:srgbClr val="0E0E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900"/>
              </a:spcBef>
            </a:pPr>
            <a:r>
              <a:rPr lang="en-GB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 → Close the window</a:t>
            </a:r>
          </a:p>
          <a:p>
            <a:br>
              <a:rPr lang="en-GB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dirty="0">
              <a:solidFill>
                <a:srgbClr val="0E0E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Camera Movement</a:t>
            </a:r>
            <a:endParaRPr lang="en-GB" dirty="0">
              <a:solidFill>
                <a:srgbClr val="0E0E0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900"/>
              </a:spcBef>
            </a:pPr>
            <a:r>
              <a:rPr lang="en-GB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1.G → Move forward</a:t>
            </a:r>
          </a:p>
          <a:p>
            <a:pPr>
              <a:spcBef>
                <a:spcPts val="900"/>
              </a:spcBef>
            </a:pPr>
            <a:r>
              <a:rPr lang="en-GB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2.T → Move backward</a:t>
            </a:r>
          </a:p>
          <a:p>
            <a:pPr>
              <a:spcBef>
                <a:spcPts val="900"/>
              </a:spcBef>
            </a:pPr>
            <a:r>
              <a:rPr lang="en-GB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3.F→ Move left</a:t>
            </a:r>
          </a:p>
          <a:p>
            <a:pPr>
              <a:spcBef>
                <a:spcPts val="900"/>
              </a:spcBef>
            </a:pPr>
            <a:r>
              <a:rPr lang="en-GB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4.H→ Move right</a:t>
            </a:r>
          </a:p>
          <a:p>
            <a:pPr>
              <a:spcBef>
                <a:spcPts val="900"/>
              </a:spcBef>
            </a:pPr>
            <a:r>
              <a:rPr lang="en-GB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5.E → Move down</a:t>
            </a:r>
          </a:p>
          <a:p>
            <a:pPr>
              <a:spcBef>
                <a:spcPts val="900"/>
              </a:spcBef>
            </a:pPr>
            <a:r>
              <a:rPr lang="en-GB" dirty="0">
                <a:solidFill>
                  <a:srgbClr val="0E0E0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6.Q → Move up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947349-6816-AF1C-AC97-CA6158E6AC71}"/>
              </a:ext>
            </a:extLst>
          </p:cNvPr>
          <p:cNvSpPr txBox="1"/>
          <p:nvPr/>
        </p:nvSpPr>
        <p:spPr>
          <a:xfrm>
            <a:off x="6441279" y="3220452"/>
            <a:ext cx="38192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Lighting Functionality </a:t>
            </a:r>
          </a:p>
          <a:p>
            <a:pPr marL="342900" indent="-342900">
              <a:buAutoNum type="arabicPeriod"/>
            </a:pPr>
            <a:r>
              <a:rPr lang="en-US" sz="2000" dirty="0"/>
              <a:t>Directional Light On and Off</a:t>
            </a:r>
          </a:p>
          <a:p>
            <a:pPr marL="342900" indent="-342900">
              <a:buAutoNum type="arabicPeriod"/>
            </a:pPr>
            <a:r>
              <a:rPr lang="en-US" sz="2000" dirty="0"/>
              <a:t>Point Light 1 and 3 On and Off</a:t>
            </a:r>
          </a:p>
          <a:p>
            <a:pPr marL="342900" indent="-342900">
              <a:buAutoNum type="arabicPeriod"/>
            </a:pPr>
            <a:r>
              <a:rPr lang="en-US" sz="2000" dirty="0"/>
              <a:t>Spot Light On and Off</a:t>
            </a:r>
          </a:p>
          <a:p>
            <a:pPr marL="342900" indent="-342900">
              <a:buAutoNum type="arabicPeriod"/>
            </a:pPr>
            <a:r>
              <a:rPr lang="en-US" sz="2000" dirty="0"/>
              <a:t>Ambient Light On and Off</a:t>
            </a:r>
          </a:p>
          <a:p>
            <a:pPr marL="342900" indent="-342900">
              <a:buAutoNum type="arabicPeriod"/>
            </a:pPr>
            <a:r>
              <a:rPr lang="en-US" sz="2000" dirty="0"/>
              <a:t>Diffuse Reflection On and Off</a:t>
            </a:r>
          </a:p>
          <a:p>
            <a:pPr marL="342900" indent="-342900">
              <a:buAutoNum type="arabicPeriod"/>
            </a:pPr>
            <a:r>
              <a:rPr lang="en-US" sz="2000" dirty="0"/>
              <a:t>Specular Reflection On and Off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916"/>
    </mc:Choice>
    <mc:Fallback xmlns="">
      <p:transition spd="slow" advTm="172916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A772F7-113F-47E6-8F15-CABBED351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46"/>
            <a:ext cx="12192000" cy="6743907"/>
          </a:xfrm>
          <a:prstGeom prst="rect">
            <a:avLst/>
          </a:prstGeom>
        </p:spPr>
      </p:pic>
      <p:sp>
        <p:nvSpPr>
          <p:cNvPr id="3" name="Arrow: Pentagon 2">
            <a:extLst>
              <a:ext uri="{FF2B5EF4-FFF2-40B4-BE49-F238E27FC236}">
                <a16:creationId xmlns:a16="http://schemas.microsoft.com/office/drawing/2014/main" id="{055C1501-F826-223F-C2EF-4A434FD4A1A0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DCF901-2A6A-23CD-5C75-85CF47D5CA07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16]</a:t>
            </a:r>
          </a:p>
        </p:txBody>
      </p:sp>
    </p:spTree>
    <p:extLst>
      <p:ext uri="{BB962C8B-B14F-4D97-AF65-F5344CB8AC3E}">
        <p14:creationId xmlns:p14="http://schemas.microsoft.com/office/powerpoint/2010/main" val="722060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10C603-867D-4E1D-B39A-33763D99B7C6}"/>
              </a:ext>
            </a:extLst>
          </p:cNvPr>
          <p:cNvSpPr/>
          <p:nvPr/>
        </p:nvSpPr>
        <p:spPr>
          <a:xfrm>
            <a:off x="-162560" y="-350520"/>
            <a:ext cx="5425440" cy="7559040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A64404D-6794-48B8-93CD-91D612B740F5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6A2196-153E-4FD3-BE35-FBC3DC39E7DA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2  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23916-5EE0-474B-954E-4DE1A20CF0F8}"/>
              </a:ext>
            </a:extLst>
          </p:cNvPr>
          <p:cNvSpPr txBox="1"/>
          <p:nvPr/>
        </p:nvSpPr>
        <p:spPr>
          <a:xfrm>
            <a:off x="772885" y="2635793"/>
            <a:ext cx="472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300" dirty="0">
                <a:solidFill>
                  <a:schemeClr val="bg1"/>
                </a:solidFill>
                <a:latin typeface="Albert Sans" pitchFamily="2" charset="0"/>
                <a:cs typeface="Times New Roman" panose="02020603050405020304" pitchFamily="18" charset="0"/>
              </a:rPr>
              <a:t>TABLE OF</a:t>
            </a:r>
          </a:p>
          <a:p>
            <a:r>
              <a:rPr lang="en-US" sz="3600" b="1" spc="300" dirty="0">
                <a:solidFill>
                  <a:schemeClr val="bg1"/>
                </a:solidFill>
                <a:latin typeface="Albert Sans" pitchFamily="2" charset="0"/>
                <a:cs typeface="Times New Roman" panose="02020603050405020304" pitchFamily="18" charset="0"/>
              </a:rPr>
              <a:t>CONTENTS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417D071-89E9-4A89-9154-F6B128F04F83}"/>
              </a:ext>
            </a:extLst>
          </p:cNvPr>
          <p:cNvCxnSpPr>
            <a:cxnSpLocks/>
          </p:cNvCxnSpPr>
          <p:nvPr/>
        </p:nvCxnSpPr>
        <p:spPr>
          <a:xfrm>
            <a:off x="935083" y="3901438"/>
            <a:ext cx="762000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85DDB07-F10E-4C33-B38C-4994617C7365}"/>
              </a:ext>
            </a:extLst>
          </p:cNvPr>
          <p:cNvSpPr/>
          <p:nvPr/>
        </p:nvSpPr>
        <p:spPr>
          <a:xfrm>
            <a:off x="-600178" y="3287484"/>
            <a:ext cx="4812236" cy="4403757"/>
          </a:xfrm>
          <a:custGeom>
            <a:avLst/>
            <a:gdLst>
              <a:gd name="connsiteX0" fmla="*/ 0 w 4812236"/>
              <a:gd name="connsiteY0" fmla="*/ 0 h 4403757"/>
              <a:gd name="connsiteX1" fmla="*/ 4812236 w 4812236"/>
              <a:gd name="connsiteY1" fmla="*/ 4403757 h 4403757"/>
              <a:gd name="connsiteX2" fmla="*/ 0 w 4812236"/>
              <a:gd name="connsiteY2" fmla="*/ 4403757 h 440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12236" h="4403757">
                <a:moveTo>
                  <a:pt x="0" y="0"/>
                </a:moveTo>
                <a:lnTo>
                  <a:pt x="4812236" y="4403757"/>
                </a:lnTo>
                <a:lnTo>
                  <a:pt x="0" y="4403757"/>
                </a:lnTo>
                <a:close/>
              </a:path>
            </a:pathLst>
          </a:custGeom>
          <a:noFill/>
          <a:ln w="28575">
            <a:solidFill>
              <a:srgbClr val="DBDBD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0CD62B-D733-5220-77EA-5BE95FE7A020}"/>
              </a:ext>
            </a:extLst>
          </p:cNvPr>
          <p:cNvSpPr txBox="1"/>
          <p:nvPr/>
        </p:nvSpPr>
        <p:spPr>
          <a:xfrm>
            <a:off x="6153792" y="1949158"/>
            <a:ext cx="5265323" cy="30839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468630" indent="-45720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Objectives</a:t>
            </a:r>
          </a:p>
          <a:p>
            <a:pPr marL="468630" indent="-45720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Introduction</a:t>
            </a:r>
          </a:p>
          <a:p>
            <a:pPr marL="468630" indent="-45720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Features</a:t>
            </a:r>
          </a:p>
          <a:p>
            <a:pPr marL="468630" indent="-45720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</a:rPr>
              <a:t>Output</a:t>
            </a:r>
          </a:p>
          <a:p>
            <a:pPr marL="285750" indent="-27432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US" sz="2000" dirty="0">
              <a:latin typeface="Times New Roman" panose="02020603050405020304" pitchFamily="18" charset="0"/>
              <a:ea typeface="微软雅黑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95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41"/>
    </mc:Choice>
    <mc:Fallback xmlns="">
      <p:transition spd="slow" advTm="924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F3D1FCF6-B6E6-4103-90B3-19F6CE8DB3CC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A705F-5DC8-42F8-8C76-C978C7066E2A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3  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D54221-1DD3-4A79-87A5-962555071050}"/>
              </a:ext>
            </a:extLst>
          </p:cNvPr>
          <p:cNvSpPr txBox="1"/>
          <p:nvPr/>
        </p:nvSpPr>
        <p:spPr>
          <a:xfrm>
            <a:off x="245339" y="345868"/>
            <a:ext cx="11396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idact Gothic" panose="00000500000000000000" pitchFamily="2" charset="0"/>
                <a:cs typeface="Times New Roman" panose="02020603050405020304" pitchFamily="18" charset="0"/>
              </a:rPr>
              <a:t>Objectives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B70CED-DBEE-918F-9F03-DCB3FDFE4A92}"/>
              </a:ext>
            </a:extLst>
          </p:cNvPr>
          <p:cNvCxnSpPr>
            <a:cxnSpLocks/>
          </p:cNvCxnSpPr>
          <p:nvPr/>
        </p:nvCxnSpPr>
        <p:spPr>
          <a:xfrm>
            <a:off x="330731" y="884477"/>
            <a:ext cx="968188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utoShape 2" descr="Model developing Process">
            <a:extLst>
              <a:ext uri="{FF2B5EF4-FFF2-40B4-BE49-F238E27FC236}">
                <a16:creationId xmlns:a16="http://schemas.microsoft.com/office/drawing/2014/main" id="{7E6E0338-2E84-FE93-EF97-BF56E2A15F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746016E-9869-C501-3ED3-2D2D761A0E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825" y="1945479"/>
            <a:ext cx="8308685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3D Shopping Center in OpenGL.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 realism with lighting and textures.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graphics concepts and showcase OpenGL's capabilities. </a:t>
            </a:r>
          </a:p>
        </p:txBody>
      </p:sp>
    </p:spTree>
    <p:extLst>
      <p:ext uri="{BB962C8B-B14F-4D97-AF65-F5344CB8AC3E}">
        <p14:creationId xmlns:p14="http://schemas.microsoft.com/office/powerpoint/2010/main" val="50686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30"/>
    </mc:Choice>
    <mc:Fallback xmlns="">
      <p:transition spd="slow" advTm="3043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F3D1FCF6-B6E6-4103-90B3-19F6CE8DB3CC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A705F-5DC8-42F8-8C76-C978C7066E2A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4  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D54221-1DD3-4A79-87A5-962555071050}"/>
              </a:ext>
            </a:extLst>
          </p:cNvPr>
          <p:cNvSpPr txBox="1"/>
          <p:nvPr/>
        </p:nvSpPr>
        <p:spPr>
          <a:xfrm>
            <a:off x="255199" y="345868"/>
            <a:ext cx="11396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idact Gothic" panose="00000500000000000000" pitchFamily="2" charset="0"/>
                <a:cs typeface="Times New Roman" panose="02020603050405020304" pitchFamily="18" charset="0"/>
              </a:rPr>
              <a:t>Introduction of Features: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B70CED-DBEE-918F-9F03-DCB3FDFE4A92}"/>
              </a:ext>
            </a:extLst>
          </p:cNvPr>
          <p:cNvCxnSpPr>
            <a:cxnSpLocks/>
          </p:cNvCxnSpPr>
          <p:nvPr/>
        </p:nvCxnSpPr>
        <p:spPr>
          <a:xfrm>
            <a:off x="330731" y="884477"/>
            <a:ext cx="968188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utoShape 2" descr="Model developing Process">
            <a:extLst>
              <a:ext uri="{FF2B5EF4-FFF2-40B4-BE49-F238E27FC236}">
                <a16:creationId xmlns:a16="http://schemas.microsoft.com/office/drawing/2014/main" id="{7E6E0338-2E84-FE93-EF97-BF56E2A15F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ACEC42-0034-3C83-4DB8-59FE40771472}"/>
              </a:ext>
            </a:extLst>
          </p:cNvPr>
          <p:cNvSpPr txBox="1"/>
          <p:nvPr/>
        </p:nvSpPr>
        <p:spPr>
          <a:xfrm>
            <a:off x="448887" y="1643036"/>
            <a:ext cx="872420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Realistic 3D environment with aisles, shelves, products, and a cash counter.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Animations: Includes dynamic objects like rotating fans.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Lighting: Artificial lighting with point lights, spotlights, and directional lights.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Textures: Realistic textures applied to walls, floors, and products. </a:t>
            </a:r>
          </a:p>
        </p:txBody>
      </p:sp>
    </p:spTree>
    <p:extLst>
      <p:ext uri="{BB962C8B-B14F-4D97-AF65-F5344CB8AC3E}">
        <p14:creationId xmlns:p14="http://schemas.microsoft.com/office/powerpoint/2010/main" val="36267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30"/>
    </mc:Choice>
    <mc:Fallback xmlns="">
      <p:transition spd="slow" advTm="3043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F3D1FCF6-B6E6-4103-90B3-19F6CE8DB3CC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A705F-5DC8-42F8-8C76-C978C7066E2A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5 ]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D54221-1DD3-4A79-87A5-962555071050}"/>
              </a:ext>
            </a:extLst>
          </p:cNvPr>
          <p:cNvSpPr txBox="1"/>
          <p:nvPr/>
        </p:nvSpPr>
        <p:spPr>
          <a:xfrm>
            <a:off x="320655" y="319037"/>
            <a:ext cx="11396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idact Gothic" panose="00000500000000000000" pitchFamily="2" charset="0"/>
                <a:cs typeface="Times New Roman" panose="02020603050405020304" pitchFamily="18" charset="0"/>
              </a:rPr>
              <a:t>Shapes Used: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A5425C-8E82-4BBC-8968-0A6290038FA7}"/>
              </a:ext>
            </a:extLst>
          </p:cNvPr>
          <p:cNvCxnSpPr>
            <a:cxnSpLocks/>
          </p:cNvCxnSpPr>
          <p:nvPr/>
        </p:nvCxnSpPr>
        <p:spPr>
          <a:xfrm>
            <a:off x="398354" y="876460"/>
            <a:ext cx="968188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3C4AE243-FB0B-730E-D855-EC82D055D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491" y="1810325"/>
            <a:ext cx="2020472" cy="27646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485809-EDE2-A298-4B9B-E80F0F5DC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55" y="1810325"/>
            <a:ext cx="1848496" cy="26635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3911F5-EBA6-5F08-EE51-64631D966BE5}"/>
              </a:ext>
            </a:extLst>
          </p:cNvPr>
          <p:cNvSpPr txBox="1"/>
          <p:nvPr/>
        </p:nvSpPr>
        <p:spPr>
          <a:xfrm>
            <a:off x="3941850" y="4589548"/>
            <a:ext cx="1832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Fig 2:Sphere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B59E3B-0995-C940-555E-1558544B42B0}"/>
              </a:ext>
            </a:extLst>
          </p:cNvPr>
          <p:cNvSpPr txBox="1"/>
          <p:nvPr/>
        </p:nvSpPr>
        <p:spPr>
          <a:xfrm>
            <a:off x="446615" y="4574985"/>
            <a:ext cx="27100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Fig 1: cylinder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0A1CBB-64B5-B49B-094E-8176F4FA4E61}"/>
              </a:ext>
            </a:extLst>
          </p:cNvPr>
          <p:cNvSpPr txBox="1"/>
          <p:nvPr/>
        </p:nvSpPr>
        <p:spPr>
          <a:xfrm>
            <a:off x="6760588" y="4567088"/>
            <a:ext cx="6193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Fig 3: Objects with Bezier Curve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1611F60-1203-6119-44C6-C4ACD68EB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3280" y="1850836"/>
            <a:ext cx="2345636" cy="271625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44EC614-0C0E-08AA-B5A6-64E25F4795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4244" y="2638115"/>
            <a:ext cx="2607784" cy="158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8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75"/>
    </mc:Choice>
    <mc:Fallback xmlns="">
      <p:transition spd="slow" advTm="1467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F3D1FCF6-B6E6-4103-90B3-19F6CE8DB3CC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A705F-5DC8-42F8-8C76-C978C7066E2A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6 ]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D54221-1DD3-4A79-87A5-962555071050}"/>
              </a:ext>
            </a:extLst>
          </p:cNvPr>
          <p:cNvSpPr txBox="1"/>
          <p:nvPr/>
        </p:nvSpPr>
        <p:spPr>
          <a:xfrm>
            <a:off x="320655" y="319037"/>
            <a:ext cx="11396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idact Gothic" panose="00000500000000000000" pitchFamily="2" charset="0"/>
                <a:cs typeface="Times New Roman" panose="02020603050405020304" pitchFamily="18" charset="0"/>
              </a:rPr>
              <a:t>Final Output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A5425C-8E82-4BBC-8968-0A6290038FA7}"/>
              </a:ext>
            </a:extLst>
          </p:cNvPr>
          <p:cNvCxnSpPr>
            <a:cxnSpLocks/>
          </p:cNvCxnSpPr>
          <p:nvPr/>
        </p:nvCxnSpPr>
        <p:spPr>
          <a:xfrm>
            <a:off x="398354" y="876460"/>
            <a:ext cx="968188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2CE2676-EF04-8703-93AA-0A9F97DE3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14" y="1080879"/>
            <a:ext cx="6447694" cy="50727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7BEDA1-2D2F-3FA2-06BE-8D22607408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475" y="1080879"/>
            <a:ext cx="5282712" cy="50727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C3B912-4590-73B9-4DBD-62D3F42B2534}"/>
              </a:ext>
            </a:extLst>
          </p:cNvPr>
          <p:cNvSpPr txBox="1"/>
          <p:nvPr/>
        </p:nvSpPr>
        <p:spPr>
          <a:xfrm>
            <a:off x="4853354" y="6510215"/>
            <a:ext cx="2704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movable objects (</a:t>
            </a:r>
            <a:r>
              <a:rPr lang="en-US" dirty="0" err="1"/>
              <a:t>Fan,Cart</a:t>
            </a:r>
            <a:r>
              <a:rPr lang="en-US" dirty="0"/>
              <a:t>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750D97-C6DD-E11A-6A08-F872A28B1E4B}"/>
              </a:ext>
            </a:extLst>
          </p:cNvPr>
          <p:cNvCxnSpPr/>
          <p:nvPr/>
        </p:nvCxnSpPr>
        <p:spPr>
          <a:xfrm flipH="1" flipV="1">
            <a:off x="4204677" y="5845908"/>
            <a:ext cx="648677" cy="693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0713B52-2DEB-5712-56DE-53A810273B17}"/>
              </a:ext>
            </a:extLst>
          </p:cNvPr>
          <p:cNvCxnSpPr>
            <a:cxnSpLocks/>
          </p:cNvCxnSpPr>
          <p:nvPr/>
        </p:nvCxnSpPr>
        <p:spPr>
          <a:xfrm flipH="1" flipV="1">
            <a:off x="3470031" y="4368800"/>
            <a:ext cx="1383323" cy="217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4512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916"/>
    </mc:Choice>
    <mc:Fallback xmlns="">
      <p:transition spd="slow" advTm="17291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F3D1FCF6-B6E6-4103-90B3-19F6CE8DB3CC}"/>
              </a:ext>
            </a:extLst>
          </p:cNvPr>
          <p:cNvSpPr/>
          <p:nvPr/>
        </p:nvSpPr>
        <p:spPr>
          <a:xfrm flipH="1">
            <a:off x="11104880" y="6371201"/>
            <a:ext cx="1280160" cy="447895"/>
          </a:xfrm>
          <a:prstGeom prst="homePlate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A705F-5DC8-42F8-8C76-C978C7066E2A}"/>
              </a:ext>
            </a:extLst>
          </p:cNvPr>
          <p:cNvSpPr txBox="1"/>
          <p:nvPr/>
        </p:nvSpPr>
        <p:spPr>
          <a:xfrm>
            <a:off x="11242355" y="6425872"/>
            <a:ext cx="949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lbert Sans Medium" pitchFamily="2" charset="0"/>
              </a:rPr>
              <a:t>[  7 ]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D54221-1DD3-4A79-87A5-962555071050}"/>
              </a:ext>
            </a:extLst>
          </p:cNvPr>
          <p:cNvSpPr txBox="1"/>
          <p:nvPr/>
        </p:nvSpPr>
        <p:spPr>
          <a:xfrm>
            <a:off x="320655" y="291685"/>
            <a:ext cx="11396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idact Gothic" panose="00000500000000000000" pitchFamily="2" charset="0"/>
                <a:cs typeface="Times New Roman" panose="02020603050405020304" pitchFamily="18" charset="0"/>
              </a:rPr>
              <a:t>Directional Light Off/On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A5425C-8E82-4BBC-8968-0A6290038FA7}"/>
              </a:ext>
            </a:extLst>
          </p:cNvPr>
          <p:cNvCxnSpPr>
            <a:cxnSpLocks/>
          </p:cNvCxnSpPr>
          <p:nvPr/>
        </p:nvCxnSpPr>
        <p:spPr>
          <a:xfrm>
            <a:off x="398354" y="876460"/>
            <a:ext cx="968188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D74D6E8-1B11-FA33-7E6F-E75E7F6B7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2355"/>
            <a:ext cx="5919355" cy="40732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A9A76E-4D2B-7575-F70F-D1AAD380F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61236"/>
            <a:ext cx="6096000" cy="407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3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916"/>
    </mc:Choice>
    <mc:Fallback xmlns="">
      <p:transition spd="slow" advTm="17291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8D61C9-E228-1605-9A29-41EF5134F8BC}"/>
              </a:ext>
            </a:extLst>
          </p:cNvPr>
          <p:cNvSpPr txBox="1"/>
          <p:nvPr/>
        </p:nvSpPr>
        <p:spPr>
          <a:xfrm>
            <a:off x="320655" y="291685"/>
            <a:ext cx="11396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idact Gothic" panose="00000500000000000000" pitchFamily="2" charset="0"/>
                <a:cs typeface="Times New Roman" panose="02020603050405020304" pitchFamily="18" charset="0"/>
              </a:rPr>
              <a:t>Spot Lights 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482B5-BB2C-EE82-C68B-D84CBDED0560}"/>
              </a:ext>
            </a:extLst>
          </p:cNvPr>
          <p:cNvCxnSpPr>
            <a:cxnSpLocks/>
          </p:cNvCxnSpPr>
          <p:nvPr/>
        </p:nvCxnSpPr>
        <p:spPr>
          <a:xfrm>
            <a:off x="398354" y="876460"/>
            <a:ext cx="968188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BE71279-C269-D8E9-8F9C-9D730C52D1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542" y="1213350"/>
            <a:ext cx="9711914" cy="535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45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8D61C9-E228-1605-9A29-41EF5134F8BC}"/>
              </a:ext>
            </a:extLst>
          </p:cNvPr>
          <p:cNvSpPr txBox="1"/>
          <p:nvPr/>
        </p:nvSpPr>
        <p:spPr>
          <a:xfrm>
            <a:off x="320655" y="291685"/>
            <a:ext cx="11396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Didact Gothic" panose="00000500000000000000" pitchFamily="2" charset="0"/>
                <a:cs typeface="Times New Roman" panose="02020603050405020304" pitchFamily="18" charset="0"/>
              </a:rPr>
              <a:t>Point Lights (2,4) 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482B5-BB2C-EE82-C68B-D84CBDED0560}"/>
              </a:ext>
            </a:extLst>
          </p:cNvPr>
          <p:cNvCxnSpPr>
            <a:cxnSpLocks/>
          </p:cNvCxnSpPr>
          <p:nvPr/>
        </p:nvCxnSpPr>
        <p:spPr>
          <a:xfrm>
            <a:off x="398354" y="876460"/>
            <a:ext cx="968188" cy="0"/>
          </a:xfrm>
          <a:prstGeom prst="line">
            <a:avLst/>
          </a:prstGeom>
          <a:ln w="38100">
            <a:solidFill>
              <a:srgbClr val="38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A4A5A30-9016-60F5-6C6A-78F98F106D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148" y="1828800"/>
            <a:ext cx="8474293" cy="4558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29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3552</TotalTime>
  <Words>320</Words>
  <Application>Microsoft Office PowerPoint</Application>
  <PresentationFormat>Widescreen</PresentationFormat>
  <Paragraphs>73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Albert Sans</vt:lpstr>
      <vt:lpstr>Albert Sans Medium</vt:lpstr>
      <vt:lpstr>Arial</vt:lpstr>
      <vt:lpstr>Calibri</vt:lpstr>
      <vt:lpstr>Calibri Light</vt:lpstr>
      <vt:lpstr>Cascadia Mono</vt:lpstr>
      <vt:lpstr>Didact Gothic</vt:lpstr>
      <vt:lpstr>Elephant</vt:lpstr>
      <vt:lpstr>League Spartan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Swajan Paul</dc:creator>
  <cp:lastModifiedBy>swarajchbiswas66@gmail.com</cp:lastModifiedBy>
  <cp:revision>118</cp:revision>
  <dcterms:created xsi:type="dcterms:W3CDTF">2024-04-20T05:44:34Z</dcterms:created>
  <dcterms:modified xsi:type="dcterms:W3CDTF">2025-01-25T04:08:57Z</dcterms:modified>
</cp:coreProperties>
</file>

<file path=docProps/thumbnail.jpeg>
</file>